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7" r:id="rId1"/>
    <p:sldMasterId id="214748366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4793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pos="551">
          <p15:clr>
            <a:srgbClr val="A4A3A4"/>
          </p15:clr>
        </p15:guide>
        <p15:guide id="5" pos="7129">
          <p15:clr>
            <a:srgbClr val="A4A3A4"/>
          </p15:clr>
        </p15:guide>
        <p15:guide id="6" orient="horz" pos="70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pos="1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1CE76A-92DA-4455-BA10-8C5B0F11C9E7}">
  <a:tblStyle styleId="{EF1CE76A-92DA-4455-BA10-8C5B0F11C9E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5B9BD5">
              <a:alpha val="2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5B9BD5">
              <a:alpha val="2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A6876AF-A55C-44BB-8DD8-31F4BBC78C68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5B9BD5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5B9BD5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30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251"/>
        <p:guide pos="4793"/>
        <p:guide orient="horz" pos="346"/>
        <p:guide pos="551"/>
        <p:guide pos="7129"/>
        <p:guide orient="horz" pos="709"/>
        <p:guide orient="horz" pos="3861"/>
        <p:guide orient="horz" pos="572"/>
        <p:guide pos="1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08e84937a_0_15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2d08e84937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d19e832ada_0_71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g2d19e832ad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d19e832ada_0_86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g2d19e832ad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19e832ada_0_100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g2d19e832ad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d19e832ada_0_109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g2d19e832ad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19e832ada_0_126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g2d19e832ad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d19e832ada_0_143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2d19e832ad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d19e832ada_0_160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2" name="Google Shape;382;g2d19e832ad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d19e832ada_0_178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6" name="Google Shape;396;g2d19e832ad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d19e832ada_0_197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1" name="Google Shape;411;g2d19e832ad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d19e832ada_0_217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g2d19e832ad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1a93d0a34_1_100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2d1a93d0a3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d19e832ada_0_234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g2d19e832ada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d19e832ada_0_263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3" name="Google Shape;453;g2d19e832ada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1a93d0a34_1_214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2d1a93d0a34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1a93d0a34_1_271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2d1a93d0a34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d1a93d0a34_1_341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g2d1a93d0a34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1a93d0a34_1_403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g2d1a93d0a34_1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19e832ada_0_1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g2d19e832ad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19e832ada_0_25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g2d19e832ad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d19e832ada_0_52:notes"/>
          <p:cNvSpPr txBox="1">
            <a:spLocks noGrp="1"/>
          </p:cNvSpPr>
          <p:nvPr>
            <p:ph type="body" idx="1"/>
          </p:nvPr>
        </p:nvSpPr>
        <p:spPr>
          <a:xfrm>
            <a:off x="679765" y="471513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g2d19e832ad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33" y="744478"/>
            <a:ext cx="60426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597455" y="3085765"/>
            <a:ext cx="10986900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774923" y="990600"/>
            <a:ext cx="106533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ubTitle" idx="1"/>
          </p:nvPr>
        </p:nvSpPr>
        <p:spPr>
          <a:xfrm>
            <a:off x="774923" y="2495444"/>
            <a:ext cx="10653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8C4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8C4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597456" y="599725"/>
            <a:ext cx="10984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774923" y="687474"/>
            <a:ext cx="106533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774923" y="2228003"/>
            <a:ext cx="10653300" cy="3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3528" y="5141973"/>
            <a:ext cx="10984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774924" y="3036573"/>
            <a:ext cx="106533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774924" y="4541417"/>
            <a:ext cx="106533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8C4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8C4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97456" y="599725"/>
            <a:ext cx="10984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774923" y="687474"/>
            <a:ext cx="106533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774923" y="2228002"/>
            <a:ext cx="51993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6217709" y="2228003"/>
            <a:ext cx="5210400" cy="3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597456" y="599725"/>
            <a:ext cx="10984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774923" y="687474"/>
            <a:ext cx="106533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1182959" y="2228003"/>
            <a:ext cx="4791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774923" y="2926051"/>
            <a:ext cx="51993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625744" y="2228003"/>
            <a:ext cx="4802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4"/>
          </p:nvPr>
        </p:nvSpPr>
        <p:spPr>
          <a:xfrm>
            <a:off x="6217709" y="2926051"/>
            <a:ext cx="5210400" cy="29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597456" y="599725"/>
            <a:ext cx="10984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774923" y="687474"/>
            <a:ext cx="106533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603528" y="5141973"/>
            <a:ext cx="109848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775136" y="5262296"/>
            <a:ext cx="47157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C45A"/>
              </a:buClr>
              <a:buSzPts val="2000"/>
              <a:buFont typeface="Arial"/>
              <a:buNone/>
              <a:defRPr sz="2000" b="0">
                <a:solidFill>
                  <a:srgbClr val="78C4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595199" y="601200"/>
            <a:ext cx="109872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5740823" y="5262295"/>
            <a:ext cx="5687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8C4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8C4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774923" y="4693389"/>
            <a:ext cx="106533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>
            <a:spLocks noGrp="1"/>
          </p:cNvSpPr>
          <p:nvPr>
            <p:ph type="pic" idx="2"/>
          </p:nvPr>
        </p:nvSpPr>
        <p:spPr>
          <a:xfrm>
            <a:off x="597457" y="599725"/>
            <a:ext cx="10984800" cy="35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774923" y="5260126"/>
            <a:ext cx="106533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597456" y="599725"/>
            <a:ext cx="109848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74923" y="687474"/>
            <a:ext cx="106533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 rot="5400000">
            <a:off x="4285825" y="-1283197"/>
            <a:ext cx="3630900" cy="10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/>
          <p:nvPr/>
        </p:nvSpPr>
        <p:spPr>
          <a:xfrm>
            <a:off x="8839200" y="599725"/>
            <a:ext cx="2743200" cy="5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 rot="5400000">
            <a:off x="7249814" y="2265275"/>
            <a:ext cx="51831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 rot="5400000">
            <a:off x="2131501" y="-680875"/>
            <a:ext cx="5183100" cy="7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8993673" y="5956136"/>
            <a:ext cx="126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8C4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789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8C4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">
  <p:cSld name="Tes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879268" y="0"/>
            <a:ext cx="288000" cy="910356"/>
          </a:xfrm>
          <a:prstGeom prst="rect">
            <a:avLst/>
          </a:prstGeom>
          <a:solidFill>
            <a:srgbClr val="4F82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1" y="149493"/>
            <a:ext cx="873623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it-IT" sz="2400" b="1" i="0" u="none" strike="noStrike" cap="none">
                <a:solidFill>
                  <a:srgbClr val="4F82BC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2400" b="1" i="0" u="none" strike="noStrike" cap="none">
              <a:solidFill>
                <a:srgbClr val="4F82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44501" y="345083"/>
            <a:ext cx="10073577" cy="29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80BC"/>
              </a:buClr>
              <a:buSzPts val="2000"/>
              <a:buFont typeface="Arial"/>
              <a:buNone/>
              <a:defRPr sz="2000" b="0" i="0">
                <a:solidFill>
                  <a:srgbClr val="4F80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244502" y="723961"/>
            <a:ext cx="10073100" cy="28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0BC"/>
              </a:buClr>
              <a:buSzPts val="1800"/>
              <a:buNone/>
              <a:defRPr sz="1800" b="1">
                <a:solidFill>
                  <a:srgbClr val="4F80B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868" y="640426"/>
            <a:ext cx="298800" cy="2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e">
  <p:cSld name="Separato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77077" y="1302025"/>
            <a:ext cx="5040000" cy="5040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3449" y="1119303"/>
            <a:ext cx="5040000" cy="504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1360966" y="420065"/>
            <a:ext cx="5040000" cy="5040000"/>
          </a:xfrm>
          <a:prstGeom prst="ellipse">
            <a:avLst/>
          </a:prstGeom>
          <a:noFill/>
          <a:ln w="25400" cap="flat" cmpd="sng">
            <a:solidFill>
              <a:srgbClr val="4F82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15075" y="5785038"/>
            <a:ext cx="720000" cy="720000"/>
          </a:xfrm>
          <a:prstGeom prst="ellipse">
            <a:avLst/>
          </a:prstGeom>
          <a:solidFill>
            <a:srgbClr val="4F82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5978483" y="1758888"/>
            <a:ext cx="540000" cy="540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75" y="5875038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2392992" y="189275"/>
            <a:ext cx="720000" cy="720000"/>
          </a:xfrm>
          <a:prstGeom prst="ellipse">
            <a:avLst/>
          </a:prstGeom>
          <a:solidFill>
            <a:srgbClr val="4F82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032992" y="4651175"/>
            <a:ext cx="360000" cy="360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456925" y="2249191"/>
            <a:ext cx="360000" cy="360000"/>
          </a:xfrm>
          <a:prstGeom prst="ellipse">
            <a:avLst/>
          </a:prstGeom>
          <a:solidFill>
            <a:srgbClr val="4F82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456924" y="2539221"/>
            <a:ext cx="4860364" cy="177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2BC"/>
              </a:buClr>
              <a:buSzPts val="3000"/>
              <a:buFont typeface="Arial"/>
              <a:buNone/>
              <a:defRPr sz="3000" b="0" i="0">
                <a:solidFill>
                  <a:srgbClr val="4F82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enze">
  <p:cSld name="referenz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t="-2683" b="2552"/>
          <a:stretch/>
        </p:blipFill>
        <p:spPr>
          <a:xfrm>
            <a:off x="5414" y="-8878"/>
            <a:ext cx="12181172" cy="686687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0" y="0"/>
            <a:ext cx="12191999" cy="908050"/>
          </a:xfrm>
          <a:prstGeom prst="rect">
            <a:avLst/>
          </a:prstGeom>
          <a:solidFill>
            <a:srgbClr val="4F82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059212" y="306649"/>
            <a:ext cx="10073577" cy="29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it-IT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NOSTRE REFERENZE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732" y="1840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8268" y="184025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ltima slide">
  <p:cSld name="Ultima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6672472" y="0"/>
            <a:ext cx="55195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7251540" y="571500"/>
            <a:ext cx="4361390" cy="5715000"/>
          </a:xfrm>
          <a:prstGeom prst="rect">
            <a:avLst/>
          </a:prstGeom>
          <a:solidFill>
            <a:srgbClr val="1E4E79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6987210" y="926824"/>
            <a:ext cx="4361390" cy="5715000"/>
          </a:xfrm>
          <a:prstGeom prst="rect">
            <a:avLst/>
          </a:prstGeom>
          <a:noFill/>
          <a:ln w="31750" cap="flat" cmpd="sng">
            <a:solidFill>
              <a:srgbClr val="B2D8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7307149" y="638050"/>
            <a:ext cx="540000" cy="540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6319436" y="5315498"/>
            <a:ext cx="738663" cy="738663"/>
          </a:xfrm>
          <a:prstGeom prst="ellipse">
            <a:avLst/>
          </a:prstGeom>
          <a:solidFill>
            <a:srgbClr val="1E4E79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1150922" y="5131348"/>
            <a:ext cx="288000" cy="288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>
  <p:cSld name="Vuo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8"/>
          <p:cNvCxnSpPr/>
          <p:nvPr/>
        </p:nvCxnSpPr>
        <p:spPr>
          <a:xfrm>
            <a:off x="163891" y="0"/>
            <a:ext cx="0" cy="1008993"/>
          </a:xfrm>
          <a:prstGeom prst="straightConnector1">
            <a:avLst/>
          </a:prstGeom>
          <a:noFill/>
          <a:ln w="76200" cap="flat" cmpd="sng">
            <a:solidFill>
              <a:srgbClr val="4F82B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t="-1" r="76579" b="-7673"/>
          <a:stretch/>
        </p:blipFill>
        <p:spPr>
          <a:xfrm>
            <a:off x="163891" y="6120542"/>
            <a:ext cx="588793" cy="60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74923" y="687474"/>
            <a:ext cx="106533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74923" y="2228003"/>
            <a:ext cx="10653300" cy="3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7412436" y="5956136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774923" y="5951810"/>
            <a:ext cx="649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0400635" y="5956136"/>
            <a:ext cx="102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597455" y="441325"/>
            <a:ext cx="36264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7968001" y="441325"/>
            <a:ext cx="36144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/>
          <p:nvPr/>
        </p:nvSpPr>
        <p:spPr>
          <a:xfrm>
            <a:off x="4288801" y="441325"/>
            <a:ext cx="36144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6.pn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Relationship Id="rId2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-71350" y="2081863"/>
            <a:ext cx="6904200" cy="28569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lvl="0">
              <a:buClr>
                <a:srgbClr val="0682A7"/>
              </a:buClr>
              <a:buSzPts val="4000"/>
            </a:pPr>
            <a:r>
              <a:rPr lang="it-IT" sz="3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INTELLIGENZA ARTIFICIALE E</a:t>
            </a:r>
            <a:r>
              <a:rPr lang="it-IT" sz="3500" b="1" dirty="0">
                <a:solidFill>
                  <a:schemeClr val="lt1"/>
                </a:solidFill>
              </a:rPr>
              <a:t> TECNOLOGIA AGROALIMENTARE.</a:t>
            </a:r>
            <a:endParaRPr sz="29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82A7"/>
              </a:buClr>
              <a:buSzPts val="4000"/>
              <a:buFont typeface="Arial"/>
              <a:buNone/>
            </a:pPr>
            <a:r>
              <a:rPr lang="it-IT" sz="3300" b="1" dirty="0">
                <a:solidFill>
                  <a:schemeClr val="lt1"/>
                </a:solidFill>
              </a:rPr>
              <a:t>I</a:t>
            </a:r>
            <a:r>
              <a:rPr lang="it-IT" sz="3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ndagine di opinione pubblica nazionale</a:t>
            </a:r>
            <a:endParaRPr sz="2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3666975" y="710800"/>
            <a:ext cx="3247430" cy="1177193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7" name="Google Shape;147;p22"/>
          <p:cNvSpPr/>
          <p:nvPr/>
        </p:nvSpPr>
        <p:spPr>
          <a:xfrm>
            <a:off x="-71350" y="5525700"/>
            <a:ext cx="2728200" cy="41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828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-IT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APRILE 2024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 descr="Artificial intelligence plays critical role behind the scenes in ..."/>
          <p:cNvPicPr preferRelativeResize="0"/>
          <p:nvPr/>
        </p:nvPicPr>
        <p:blipFill rotWithShape="1">
          <a:blip r:embed="rId4">
            <a:alphaModFix/>
          </a:blip>
          <a:srcRect l="38730" r="8372"/>
          <a:stretch/>
        </p:blipFill>
        <p:spPr>
          <a:xfrm>
            <a:off x="7153835" y="-1027"/>
            <a:ext cx="5038165" cy="686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426750" y="5149175"/>
            <a:ext cx="2307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97"/>
              <a:buFont typeface="Arial"/>
              <a:buNone/>
            </a:pPr>
            <a:r>
              <a:rPr lang="it-IT" sz="2000" b="0" i="0" u="none" strike="noStrike" cap="none">
                <a:solidFill>
                  <a:srgbClr val="066362"/>
                </a:solidFill>
                <a:latin typeface="Impact"/>
                <a:ea typeface="Impact"/>
                <a:cs typeface="Impact"/>
                <a:sym typeface="Impact"/>
              </a:rPr>
              <a:t>RISULTATI RILEVAZIONE </a:t>
            </a:r>
            <a:endParaRPr sz="2000" b="0" i="0" u="none" strike="noStrike" cap="none">
              <a:solidFill>
                <a:srgbClr val="06636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500" y="74802"/>
            <a:ext cx="3468974" cy="19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227025" y="6256550"/>
            <a:ext cx="683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Attività realizzata nell’ambito del progetto “DICO Sì”, finanziato dal MIMIT, D.M. 6/5/2022 art. 5</a:t>
            </a:r>
            <a:endParaRPr sz="1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2" descr="Artificial intelligence plays critical role behind the scenes in ..."/>
          <p:cNvPicPr preferRelativeResize="0"/>
          <p:nvPr/>
        </p:nvPicPr>
        <p:blipFill rotWithShape="1">
          <a:blip r:embed="rId4">
            <a:alphaModFix/>
          </a:blip>
          <a:srcRect l="38730" r="8372"/>
          <a:stretch/>
        </p:blipFill>
        <p:spPr>
          <a:xfrm>
            <a:off x="7153835" y="-1027"/>
            <a:ext cx="5038165" cy="686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8575" y="5038052"/>
            <a:ext cx="2125525" cy="4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/>
        </p:nvSpPr>
        <p:spPr>
          <a:xfrm>
            <a:off x="-44900" y="707725"/>
            <a:ext cx="48408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</a:t>
            </a:r>
            <a:r>
              <a:rPr lang="it-IT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’Intelligenza Artificiale: giudizi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1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09" name="Google Shape;30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1"/>
          <p:cNvSpPr/>
          <p:nvPr/>
        </p:nvSpPr>
        <p:spPr>
          <a:xfrm>
            <a:off x="451850" y="1356975"/>
            <a:ext cx="643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Per ognuna di queste affermazioni dovrebbe dirmi quanto è d’accordo se molto, abbastanza, poco o per nulla…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1217946" y="63890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graphicFrame>
        <p:nvGraphicFramePr>
          <p:cNvPr id="313" name="Google Shape;313;p31"/>
          <p:cNvGraphicFramePr/>
          <p:nvPr/>
        </p:nvGraphicFramePr>
        <p:xfrm>
          <a:off x="10092693" y="1614348"/>
          <a:ext cx="576925" cy="4401875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57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%M+A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4" name="Google Shape;31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775" y="1880175"/>
            <a:ext cx="8899203" cy="4204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/>
          <p:nvPr/>
        </p:nvSpPr>
        <p:spPr>
          <a:xfrm>
            <a:off x="-44900" y="707725"/>
            <a:ext cx="48408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</a:t>
            </a:r>
            <a:r>
              <a:rPr lang="it-IT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’Intelligenza Artificiale: giudizi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21" name="Google Shape;32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2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/>
          <p:nvPr/>
        </p:nvSpPr>
        <p:spPr>
          <a:xfrm>
            <a:off x="451850" y="1356975"/>
            <a:ext cx="643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Per ognuna di queste affermazioni dovrebbe dirmi quanto è d’accordo se molto, abbastanza, poco o per nulla…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1217946" y="63890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graphicFrame>
        <p:nvGraphicFramePr>
          <p:cNvPr id="325" name="Google Shape;325;p32"/>
          <p:cNvGraphicFramePr/>
          <p:nvPr/>
        </p:nvGraphicFramePr>
        <p:xfrm>
          <a:off x="576304" y="2019874"/>
          <a:ext cx="10972750" cy="4038925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347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%D’ACCORDO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(MOLTO+ABBASTANZA)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L’intelligenza artificiale dovrebbe essere utilizzata solo da chi garantisce di saperla usare nel modo corretto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Solo chi saprà utilizzare l’intelligenza artificiale ne trarrà vantaggio per sé stesso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L’intelligenza artificiale creerà maggiore divario sociale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 non conosce l’intelligenza artificiale o non la saprà utilizzare rimarrà tagliato fuori dalla società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6" name="Google Shape;326;p32"/>
          <p:cNvSpPr/>
          <p:nvPr/>
        </p:nvSpPr>
        <p:spPr>
          <a:xfrm>
            <a:off x="4875046" y="2019874"/>
            <a:ext cx="621900" cy="40389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10499635" y="2019874"/>
            <a:ext cx="1049400" cy="40389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33" name="Google Shape;33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3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3"/>
          <p:cNvSpPr txBox="1"/>
          <p:nvPr/>
        </p:nvSpPr>
        <p:spPr>
          <a:xfrm>
            <a:off x="-70300" y="3265700"/>
            <a:ext cx="6444000" cy="17646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82A7"/>
              </a:buClr>
              <a:buSzPts val="4000"/>
              <a:buFont typeface="Arial"/>
              <a:buNone/>
            </a:pPr>
            <a:r>
              <a:rPr lang="it-IT" sz="4900" b="1" dirty="0">
                <a:solidFill>
                  <a:schemeClr val="lt1"/>
                </a:solidFill>
              </a:rPr>
              <a:t>TECNOLOGIA  AGROALIMENTARE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-70300" y="2366725"/>
            <a:ext cx="4203600" cy="60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828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-IT" sz="3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RISULTATI</a:t>
            </a:r>
            <a:endParaRPr sz="4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33"/>
          <p:cNvPicPr preferRelativeResize="0"/>
          <p:nvPr/>
        </p:nvPicPr>
        <p:blipFill rotWithShape="1">
          <a:blip r:embed="rId6">
            <a:alphaModFix/>
          </a:blip>
          <a:srcRect l="14684" r="14684"/>
          <a:stretch/>
        </p:blipFill>
        <p:spPr>
          <a:xfrm flipH="1">
            <a:off x="6473700" y="1461975"/>
            <a:ext cx="5718300" cy="5396100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 txBox="1"/>
          <p:nvPr/>
        </p:nvSpPr>
        <p:spPr>
          <a:xfrm>
            <a:off x="-44900" y="707725"/>
            <a:ext cx="74418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Il ruolo delle tecnologie nel settore agroalimentare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44" name="Google Shape;34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4"/>
          <p:cNvSpPr txBox="1"/>
          <p:nvPr/>
        </p:nvSpPr>
        <p:spPr>
          <a:xfrm>
            <a:off x="1602521" y="63109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451850" y="1509175"/>
            <a:ext cx="653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b="1">
                <a:solidFill>
                  <a:schemeClr val="dk1"/>
                </a:solidFill>
              </a:rPr>
              <a:t>Secondo Lei in che misura il ruolo delle tecnologie nel settore agroalimentare potrebbe aiutare la produzione della filiera agroalimentare e migliorare ciò che troviamo sulle nostre tavole?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aphicFrame>
        <p:nvGraphicFramePr>
          <p:cNvPr id="348" name="Google Shape;348;p34"/>
          <p:cNvGraphicFramePr/>
          <p:nvPr/>
        </p:nvGraphicFramePr>
        <p:xfrm>
          <a:off x="6749891" y="2548537"/>
          <a:ext cx="4771525" cy="327995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27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Molto + abbastanza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Poco + per nulla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9" name="Google Shape;349;p34"/>
          <p:cNvSpPr/>
          <p:nvPr/>
        </p:nvSpPr>
        <p:spPr>
          <a:xfrm>
            <a:off x="6749893" y="3423601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4"/>
          <p:cNvSpPr/>
          <p:nvPr/>
        </p:nvSpPr>
        <p:spPr>
          <a:xfrm>
            <a:off x="6749892" y="5517580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100" y="2548525"/>
            <a:ext cx="5113325" cy="35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/>
          <p:nvPr/>
        </p:nvSpPr>
        <p:spPr>
          <a:xfrm>
            <a:off x="-44900" y="707725"/>
            <a:ext cx="6692100" cy="8622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L’utilità dell’uso delle tecnologie nel settore agroalimentare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5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58" name="Google Shape;35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5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5"/>
          <p:cNvSpPr txBox="1"/>
          <p:nvPr/>
        </p:nvSpPr>
        <p:spPr>
          <a:xfrm>
            <a:off x="1602521" y="63109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sp>
        <p:nvSpPr>
          <p:cNvPr id="361" name="Google Shape;361;p35"/>
          <p:cNvSpPr/>
          <p:nvPr/>
        </p:nvSpPr>
        <p:spPr>
          <a:xfrm>
            <a:off x="375650" y="1681025"/>
            <a:ext cx="653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b="1">
                <a:solidFill>
                  <a:schemeClr val="dk1"/>
                </a:solidFill>
              </a:rPr>
              <a:t>In che misura ritiene utile l'uso della tecnologia nell'agroalimentare?</a:t>
            </a:r>
            <a:endParaRPr b="1"/>
          </a:p>
        </p:txBody>
      </p:sp>
      <p:graphicFrame>
        <p:nvGraphicFramePr>
          <p:cNvPr id="362" name="Google Shape;362;p35"/>
          <p:cNvGraphicFramePr/>
          <p:nvPr/>
        </p:nvGraphicFramePr>
        <p:xfrm>
          <a:off x="6749891" y="2813332"/>
          <a:ext cx="4771525" cy="327995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27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Molto + abbastanza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Poco + per nulla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3" name="Google Shape;363;p35"/>
          <p:cNvSpPr/>
          <p:nvPr/>
        </p:nvSpPr>
        <p:spPr>
          <a:xfrm>
            <a:off x="6749893" y="3689176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5"/>
          <p:cNvSpPr/>
          <p:nvPr/>
        </p:nvSpPr>
        <p:spPr>
          <a:xfrm>
            <a:off x="6749892" y="5783155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813" y="2315325"/>
            <a:ext cx="5396666" cy="380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/>
          <p:nvPr/>
        </p:nvSpPr>
        <p:spPr>
          <a:xfrm>
            <a:off x="-44900" y="707725"/>
            <a:ext cx="6692100" cy="8622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L’utilità dell’uso delle tecnologie nel settore agroalimentare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6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72" name="Google Shape;37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6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/>
          <p:cNvSpPr txBox="1"/>
          <p:nvPr/>
        </p:nvSpPr>
        <p:spPr>
          <a:xfrm>
            <a:off x="460849" y="6310950"/>
            <a:ext cx="55536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0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</a:t>
            </a:r>
            <a:r>
              <a:rPr lang="it-IT" sz="1000">
                <a:solidFill>
                  <a:schemeClr val="dk1"/>
                </a:solidFill>
              </a:rPr>
              <a:t>RITENGONO MOLTO O ABBASTANZA UTILE L’USO DELLE TECNOLOGIE</a:t>
            </a:r>
            <a:endParaRPr sz="1200"/>
          </a:p>
        </p:txBody>
      </p:sp>
      <p:sp>
        <p:nvSpPr>
          <p:cNvPr id="375" name="Google Shape;375;p36"/>
          <p:cNvSpPr/>
          <p:nvPr/>
        </p:nvSpPr>
        <p:spPr>
          <a:xfrm>
            <a:off x="375650" y="1681025"/>
            <a:ext cx="653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In che modo potrebbe essere utile l’utilizzo della tecnologia nell’agroalimentare?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graphicFrame>
        <p:nvGraphicFramePr>
          <p:cNvPr id="376" name="Google Shape;376;p36"/>
          <p:cNvGraphicFramePr/>
          <p:nvPr/>
        </p:nvGraphicFramePr>
        <p:xfrm>
          <a:off x="6382633" y="2330340"/>
          <a:ext cx="5190025" cy="344310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7" name="Google Shape;377;p36"/>
          <p:cNvSpPr/>
          <p:nvPr/>
        </p:nvSpPr>
        <p:spPr>
          <a:xfrm>
            <a:off x="7030416" y="2330339"/>
            <a:ext cx="621900" cy="34431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10924818" y="2330339"/>
            <a:ext cx="657000" cy="34431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775" y="3347401"/>
            <a:ext cx="5393374" cy="2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/>
          <p:nvPr/>
        </p:nvSpPr>
        <p:spPr>
          <a:xfrm>
            <a:off x="-44900" y="707725"/>
            <a:ext cx="6692100" cy="8622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L’utilità dell’uso delle tecnologie nel settore agroalimentare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7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86" name="Google Shape;38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7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7"/>
          <p:cNvSpPr/>
          <p:nvPr/>
        </p:nvSpPr>
        <p:spPr>
          <a:xfrm>
            <a:off x="375650" y="1681025"/>
            <a:ext cx="653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E secondo Lei, in che misura la tecnologia e l'intelligenza artificiale applicata all'agroalimentare migliora la sostenibilità ambientale, sociale ed economica di tutta la filiera dell'agroalimentare?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graphicFrame>
        <p:nvGraphicFramePr>
          <p:cNvPr id="389" name="Google Shape;389;p37"/>
          <p:cNvGraphicFramePr/>
          <p:nvPr/>
        </p:nvGraphicFramePr>
        <p:xfrm>
          <a:off x="6749866" y="2657082"/>
          <a:ext cx="4771525" cy="327995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27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Molto + abbastanza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Poco + per nulla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0" name="Google Shape;390;p37"/>
          <p:cNvSpPr/>
          <p:nvPr/>
        </p:nvSpPr>
        <p:spPr>
          <a:xfrm>
            <a:off x="6749868" y="3532926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7"/>
          <p:cNvSpPr/>
          <p:nvPr/>
        </p:nvSpPr>
        <p:spPr>
          <a:xfrm>
            <a:off x="6749867" y="5626905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1602521" y="63109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pic>
        <p:nvPicPr>
          <p:cNvPr id="393" name="Google Shape;39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037" y="2639024"/>
            <a:ext cx="4718225" cy="32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"/>
          <p:cNvSpPr txBox="1"/>
          <p:nvPr/>
        </p:nvSpPr>
        <p:spPr>
          <a:xfrm>
            <a:off x="-44900" y="707725"/>
            <a:ext cx="36927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La difesa del pianeta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00" name="Google Shape;40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8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8"/>
          <p:cNvSpPr/>
          <p:nvPr/>
        </p:nvSpPr>
        <p:spPr>
          <a:xfrm>
            <a:off x="375650" y="1476025"/>
            <a:ext cx="653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In termini di difesa del pianeta l’eventuale scoperta di forme di agricoltura alternativa allo sfruttamento del terreno, secondo Lei, è...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403" name="Google Shape;403;p38"/>
          <p:cNvSpPr txBox="1"/>
          <p:nvPr/>
        </p:nvSpPr>
        <p:spPr>
          <a:xfrm>
            <a:off x="1602521" y="63109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graphicFrame>
        <p:nvGraphicFramePr>
          <p:cNvPr id="404" name="Google Shape;404;p38"/>
          <p:cNvGraphicFramePr/>
          <p:nvPr/>
        </p:nvGraphicFramePr>
        <p:xfrm>
          <a:off x="4553407" y="2623573"/>
          <a:ext cx="7028425" cy="283785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225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Positiva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Né positiva, né negativa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so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(positiva-negativa)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5" name="Google Shape;405;p38"/>
          <p:cNvSpPr/>
          <p:nvPr/>
        </p:nvSpPr>
        <p:spPr>
          <a:xfrm>
            <a:off x="7381593" y="2623573"/>
            <a:ext cx="621900" cy="28377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10975185" y="2623574"/>
            <a:ext cx="606600" cy="28377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100" y="2148812"/>
            <a:ext cx="4690376" cy="3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5175" y="2592150"/>
            <a:ext cx="2905004" cy="274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 txBox="1"/>
          <p:nvPr/>
        </p:nvSpPr>
        <p:spPr>
          <a:xfrm>
            <a:off x="-44900" y="707725"/>
            <a:ext cx="71607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L’uso delle tecnologie nel settore agroalimentare</a:t>
            </a:r>
            <a:endParaRPr sz="22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chemeClr val="lt1"/>
              </a:solidFill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15" name="Google Shape;41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9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9"/>
          <p:cNvSpPr/>
          <p:nvPr/>
        </p:nvSpPr>
        <p:spPr>
          <a:xfrm>
            <a:off x="375650" y="1476025"/>
            <a:ext cx="723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Quanto è d’accordo con la seguente affermazione: “</a:t>
            </a:r>
            <a:r>
              <a:rPr lang="it-IT" b="1" i="1">
                <a:solidFill>
                  <a:schemeClr val="dk1"/>
                </a:solidFill>
              </a:rPr>
              <a:t>l’innovazione tecnologica con la possibilità di usare nuove tecniche, pur non andando a modificare la genetica dei prodotti, ci permette di creare dei prodotti migliori qualitativamente e/o in termini di sostenibilità ambientale</a:t>
            </a:r>
            <a:r>
              <a:rPr lang="it-IT" b="1">
                <a:solidFill>
                  <a:schemeClr val="dk1"/>
                </a:solidFill>
              </a:rPr>
              <a:t>”?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418" name="Google Shape;418;p39"/>
          <p:cNvSpPr txBox="1"/>
          <p:nvPr/>
        </p:nvSpPr>
        <p:spPr>
          <a:xfrm>
            <a:off x="1602521" y="63109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pic>
        <p:nvPicPr>
          <p:cNvPr id="419" name="Google Shape;41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525" y="2616175"/>
            <a:ext cx="4832351" cy="3261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0" name="Google Shape;420;p39"/>
          <p:cNvGraphicFramePr/>
          <p:nvPr/>
        </p:nvGraphicFramePr>
        <p:xfrm>
          <a:off x="6757716" y="2616182"/>
          <a:ext cx="4771525" cy="327995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27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Molto + abbastanza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Poco + per nulla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1" name="Google Shape;421;p39"/>
          <p:cNvSpPr/>
          <p:nvPr/>
        </p:nvSpPr>
        <p:spPr>
          <a:xfrm>
            <a:off x="6757718" y="3492026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6757717" y="5586005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/>
          <p:nvPr/>
        </p:nvSpPr>
        <p:spPr>
          <a:xfrm>
            <a:off x="-44900" y="707725"/>
            <a:ext cx="59187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La frequenza dei pagamenti elettronici</a:t>
            </a:r>
            <a:endParaRPr sz="22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chemeClr val="lt1"/>
              </a:solidFill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29" name="Google Shape;42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0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0"/>
          <p:cNvSpPr/>
          <p:nvPr/>
        </p:nvSpPr>
        <p:spPr>
          <a:xfrm>
            <a:off x="375650" y="1476025"/>
            <a:ext cx="723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Con quale frequenza paga con strumenti di pagamento elettronici?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32" name="Google Shape;432;p40"/>
          <p:cNvSpPr txBox="1"/>
          <p:nvPr/>
        </p:nvSpPr>
        <p:spPr>
          <a:xfrm>
            <a:off x="1602521" y="63109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graphicFrame>
        <p:nvGraphicFramePr>
          <p:cNvPr id="433" name="Google Shape;433;p40"/>
          <p:cNvGraphicFramePr/>
          <p:nvPr/>
        </p:nvGraphicFramePr>
        <p:xfrm>
          <a:off x="6345433" y="2174922"/>
          <a:ext cx="5190025" cy="3649675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4" name="Google Shape;434;p40"/>
          <p:cNvSpPr/>
          <p:nvPr/>
        </p:nvSpPr>
        <p:spPr>
          <a:xfrm>
            <a:off x="6993216" y="2174922"/>
            <a:ext cx="621900" cy="3649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0"/>
          <p:cNvSpPr/>
          <p:nvPr/>
        </p:nvSpPr>
        <p:spPr>
          <a:xfrm>
            <a:off x="10887618" y="2174922"/>
            <a:ext cx="657000" cy="3649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150" y="2587267"/>
            <a:ext cx="5190024" cy="3135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0" y="1926773"/>
            <a:ext cx="12192000" cy="32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660550" y="1808303"/>
            <a:ext cx="5493300" cy="46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Nel presente documento illustriamo i risultati dell’indagine per </a:t>
            </a:r>
            <a:r>
              <a:rPr lang="it-IT" sz="18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ADICONSUM</a:t>
            </a:r>
            <a:r>
              <a:rPr lang="it-IT" sz="18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che ha espresso la necessità di compiere uno studio su </a:t>
            </a:r>
            <a:r>
              <a:rPr lang="it-IT" sz="18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intelligenza artificiale e</a:t>
            </a:r>
            <a:r>
              <a:rPr lang="it-IT" sz="18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tecnologia agroalimentare al fine di rilevare le tendenze di consumo sostenibile</a:t>
            </a:r>
            <a:r>
              <a:rPr lang="it-IT" sz="18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62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L’indagine è stata realizzata dall’11 al 20 MARZO 2024 attraverso 1000 interviste con metodologia CATI/CAWI, ad un campione rappresentativo della popolazione italiana maschi e femmine dai 18 anni in su, segmentato per sesso, età, Grandi Ripartizioni Geografiche e Ampiezza Centri proporzionalmente all’universo della popolazione italiana.</a:t>
            </a:r>
            <a:endParaRPr sz="18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62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presente sondaggio è stato eseguito rispettando il codice deontologico ASSIRM ed ESOMAR.</a:t>
            </a:r>
            <a:endParaRPr sz="18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132500" y="1559225"/>
            <a:ext cx="5059500" cy="52989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-44900" y="707725"/>
            <a:ext cx="2433000" cy="7311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82A7"/>
              </a:buClr>
              <a:buSzPts val="40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Premessa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63" name="Google Shape;16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6">
            <a:alphaModFix/>
          </a:blip>
          <a:srcRect r="76548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"/>
          <p:cNvSpPr txBox="1"/>
          <p:nvPr/>
        </p:nvSpPr>
        <p:spPr>
          <a:xfrm>
            <a:off x="-44900" y="707725"/>
            <a:ext cx="59187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La frequenza dei pagamenti elettronici</a:t>
            </a:r>
            <a:endParaRPr sz="22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chemeClr val="lt1"/>
              </a:solidFill>
            </a:endParaRPr>
          </a:p>
        </p:txBody>
      </p:sp>
      <p:sp>
        <p:nvSpPr>
          <p:cNvPr id="442" name="Google Shape;442;p41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43" name="Google Shape;44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1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1"/>
          <p:cNvSpPr/>
          <p:nvPr/>
        </p:nvSpPr>
        <p:spPr>
          <a:xfrm>
            <a:off x="375650" y="1476025"/>
            <a:ext cx="591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</a:rPr>
              <a:t>Con quale frequenza paga con strumenti di pagamento elettronici? (risposta multipla)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46" name="Google Shape;446;p41"/>
          <p:cNvSpPr txBox="1"/>
          <p:nvPr/>
        </p:nvSpPr>
        <p:spPr>
          <a:xfrm>
            <a:off x="1602521" y="63109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pic>
        <p:nvPicPr>
          <p:cNvPr id="447" name="Google Shape;44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650" y="2778525"/>
            <a:ext cx="5777787" cy="2731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8" name="Google Shape;448;p41"/>
          <p:cNvGraphicFramePr/>
          <p:nvPr/>
        </p:nvGraphicFramePr>
        <p:xfrm>
          <a:off x="6382633" y="2103857"/>
          <a:ext cx="5190025" cy="355605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7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9" name="Google Shape;449;p41"/>
          <p:cNvSpPr/>
          <p:nvPr/>
        </p:nvSpPr>
        <p:spPr>
          <a:xfrm>
            <a:off x="7030416" y="2103858"/>
            <a:ext cx="621900" cy="35559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10924818" y="2103858"/>
            <a:ext cx="657000" cy="35559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2"/>
          <p:cNvSpPr/>
          <p:nvPr/>
        </p:nvSpPr>
        <p:spPr>
          <a:xfrm>
            <a:off x="6950725" y="4962688"/>
            <a:ext cx="2884589" cy="1045664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6" name="Google Shape;456;p42"/>
          <p:cNvSpPr txBox="1"/>
          <p:nvPr/>
        </p:nvSpPr>
        <p:spPr>
          <a:xfrm>
            <a:off x="0" y="3511775"/>
            <a:ext cx="12192000" cy="7881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82A7"/>
              </a:buClr>
              <a:buSzPts val="4000"/>
              <a:buFont typeface="Arial"/>
              <a:buNone/>
            </a:pPr>
            <a:r>
              <a:rPr lang="it-IT" sz="3000" b="1" dirty="0">
                <a:solidFill>
                  <a:schemeClr val="lt1"/>
                </a:solidFill>
              </a:rPr>
              <a:t>Grazie per l’attenzione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5625" y="687552"/>
            <a:ext cx="3468974" cy="19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6975" y="5037538"/>
            <a:ext cx="3349263" cy="7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2"/>
          <p:cNvSpPr txBox="1"/>
          <p:nvPr/>
        </p:nvSpPr>
        <p:spPr>
          <a:xfrm>
            <a:off x="2613550" y="2736825"/>
            <a:ext cx="683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Attività realizzata nell’ambito del progetto “DICO Sì”, finanziato dal MIMIT, D.M. 6/5/2022 art. 5</a:t>
            </a:r>
            <a:endParaRPr sz="1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2"/>
          <p:cNvSpPr txBox="1"/>
          <p:nvPr/>
        </p:nvSpPr>
        <p:spPr>
          <a:xfrm>
            <a:off x="1537013" y="6008350"/>
            <a:ext cx="33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r>
              <a:rPr lang="it-IT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www.istitutopiepoli.it</a:t>
            </a:r>
            <a:endParaRPr sz="1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6772488" y="6008350"/>
            <a:ext cx="33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r>
              <a:rPr lang="it-IT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www.adiconsum.it</a:t>
            </a:r>
            <a:endParaRPr sz="1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0" y="1926773"/>
            <a:ext cx="12192000" cy="32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-44900" y="707725"/>
            <a:ext cx="2433000" cy="7311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82A7"/>
              </a:buClr>
              <a:buSzPts val="4000"/>
              <a:buFont typeface="Arial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Campione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72" name="Google Shape;17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5">
            <a:alphaModFix/>
          </a:blip>
          <a:srcRect r="76548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2488595" y="3067553"/>
            <a:ext cx="501900" cy="74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lang="it-IT" sz="119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Maschi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3112523" y="3070924"/>
            <a:ext cx="656100" cy="760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lang="it-IT" sz="119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Femmine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2114196" y="1563157"/>
            <a:ext cx="199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Genere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24"/>
          <p:cNvCxnSpPr/>
          <p:nvPr/>
        </p:nvCxnSpPr>
        <p:spPr>
          <a:xfrm>
            <a:off x="6096000" y="1476771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24"/>
          <p:cNvCxnSpPr/>
          <p:nvPr/>
        </p:nvCxnSpPr>
        <p:spPr>
          <a:xfrm>
            <a:off x="388188" y="4050771"/>
            <a:ext cx="11415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9" name="Google Shape;179;p24"/>
          <p:cNvGrpSpPr/>
          <p:nvPr/>
        </p:nvGrpSpPr>
        <p:grpSpPr>
          <a:xfrm>
            <a:off x="1405073" y="5052898"/>
            <a:ext cx="818432" cy="563831"/>
            <a:chOff x="2595563" y="4571993"/>
            <a:chExt cx="999307" cy="688438"/>
          </a:xfrm>
        </p:grpSpPr>
        <p:pic>
          <p:nvPicPr>
            <p:cNvPr id="180" name="Google Shape;180;p24"/>
            <p:cNvPicPr preferRelativeResize="0"/>
            <p:nvPr/>
          </p:nvPicPr>
          <p:blipFill rotWithShape="1">
            <a:blip r:embed="rId6">
              <a:alphaModFix/>
            </a:blip>
            <a:srcRect l="3325"/>
            <a:stretch/>
          </p:blipFill>
          <p:spPr>
            <a:xfrm>
              <a:off x="2595563" y="4571993"/>
              <a:ext cx="459938" cy="688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19130" y="4618899"/>
              <a:ext cx="475740" cy="6415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" name="Google Shape;182;p24"/>
          <p:cNvGrpSpPr/>
          <p:nvPr/>
        </p:nvGrpSpPr>
        <p:grpSpPr>
          <a:xfrm>
            <a:off x="2579146" y="5082084"/>
            <a:ext cx="932560" cy="534345"/>
            <a:chOff x="3072790" y="4630131"/>
            <a:chExt cx="1423756" cy="815794"/>
          </a:xfrm>
        </p:grpSpPr>
        <p:pic>
          <p:nvPicPr>
            <p:cNvPr id="183" name="Google Shape;183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11148" y="4630131"/>
              <a:ext cx="685398" cy="815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4"/>
            <p:cNvPicPr preferRelativeResize="0"/>
            <p:nvPr/>
          </p:nvPicPr>
          <p:blipFill rotWithShape="1">
            <a:blip r:embed="rId9">
              <a:alphaModFix/>
            </a:blip>
            <a:srcRect b="-30"/>
            <a:stretch/>
          </p:blipFill>
          <p:spPr>
            <a:xfrm>
              <a:off x="3072790" y="4666296"/>
              <a:ext cx="685398" cy="779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" name="Google Shape;185;p24"/>
          <p:cNvGrpSpPr/>
          <p:nvPr/>
        </p:nvGrpSpPr>
        <p:grpSpPr>
          <a:xfrm>
            <a:off x="3867524" y="5082200"/>
            <a:ext cx="792755" cy="534234"/>
            <a:chOff x="5066662" y="4614139"/>
            <a:chExt cx="1210313" cy="815624"/>
          </a:xfrm>
        </p:grpSpPr>
        <p:pic>
          <p:nvPicPr>
            <p:cNvPr id="186" name="Google Shape;186;p24"/>
            <p:cNvPicPr preferRelativeResize="0"/>
            <p:nvPr/>
          </p:nvPicPr>
          <p:blipFill rotWithShape="1">
            <a:blip r:embed="rId10">
              <a:alphaModFix/>
            </a:blip>
            <a:srcRect b="-653"/>
            <a:stretch/>
          </p:blipFill>
          <p:spPr>
            <a:xfrm>
              <a:off x="5678460" y="4630131"/>
              <a:ext cx="598515" cy="799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066662" y="4614139"/>
              <a:ext cx="583128" cy="815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Google Shape;188;p24"/>
          <p:cNvGrpSpPr/>
          <p:nvPr/>
        </p:nvGrpSpPr>
        <p:grpSpPr>
          <a:xfrm>
            <a:off x="5016085" y="5013345"/>
            <a:ext cx="852387" cy="603082"/>
            <a:chOff x="6846163" y="4501058"/>
            <a:chExt cx="1301354" cy="920736"/>
          </a:xfrm>
        </p:grpSpPr>
        <p:pic>
          <p:nvPicPr>
            <p:cNvPr id="189" name="Google Shape;189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846163" y="4501058"/>
              <a:ext cx="606280" cy="920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534830" y="4588482"/>
              <a:ext cx="612687" cy="8333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4"/>
          <p:cNvSpPr/>
          <p:nvPr/>
        </p:nvSpPr>
        <p:spPr>
          <a:xfrm>
            <a:off x="2279218" y="4345043"/>
            <a:ext cx="157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 d'età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1474321" y="5621294"/>
            <a:ext cx="684600" cy="74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25-34 anni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3914018" y="5621294"/>
            <a:ext cx="684600" cy="74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45-54 anni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003702" y="5617380"/>
            <a:ext cx="831300" cy="74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Oltre 54 anni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2615908" y="5618444"/>
            <a:ext cx="812100" cy="74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35-44 anni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4" descr="italy.png"/>
          <p:cNvPicPr preferRelativeResize="0"/>
          <p:nvPr/>
        </p:nvPicPr>
        <p:blipFill rotWithShape="1">
          <a:blip r:embed="rId14">
            <a:alphaModFix/>
          </a:blip>
          <a:srcRect b="-4515"/>
          <a:stretch/>
        </p:blipFill>
        <p:spPr>
          <a:xfrm>
            <a:off x="6949102" y="2088532"/>
            <a:ext cx="1027603" cy="107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 descr="italy.png"/>
          <p:cNvPicPr preferRelativeResize="0"/>
          <p:nvPr/>
        </p:nvPicPr>
        <p:blipFill rotWithShape="1">
          <a:blip r:embed="rId14">
            <a:alphaModFix/>
          </a:blip>
          <a:srcRect b="-4515"/>
          <a:stretch/>
        </p:blipFill>
        <p:spPr>
          <a:xfrm>
            <a:off x="8571051" y="2088532"/>
            <a:ext cx="1027603" cy="107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 descr="italy.png"/>
          <p:cNvPicPr preferRelativeResize="0"/>
          <p:nvPr/>
        </p:nvPicPr>
        <p:blipFill rotWithShape="1">
          <a:blip r:embed="rId14">
            <a:alphaModFix/>
          </a:blip>
          <a:srcRect b="-4515"/>
          <a:stretch/>
        </p:blipFill>
        <p:spPr>
          <a:xfrm>
            <a:off x="10192999" y="2088532"/>
            <a:ext cx="1027603" cy="107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/>
          <p:nvPr/>
        </p:nvSpPr>
        <p:spPr>
          <a:xfrm>
            <a:off x="8053078" y="1568274"/>
            <a:ext cx="199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 geografica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7239438" y="3135792"/>
            <a:ext cx="447000" cy="73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lang="it-IT" sz="119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8801088" y="3136402"/>
            <a:ext cx="567600" cy="7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lang="it-IT" sz="119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10483334" y="3135792"/>
            <a:ext cx="447000" cy="73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lang="it-IT" sz="119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4" descr="italy.png"/>
          <p:cNvPicPr preferRelativeResize="0"/>
          <p:nvPr/>
        </p:nvPicPr>
        <p:blipFill rotWithShape="1">
          <a:blip r:embed="rId15">
            <a:alphaModFix/>
          </a:blip>
          <a:srcRect b="66408"/>
          <a:stretch/>
        </p:blipFill>
        <p:spPr>
          <a:xfrm>
            <a:off x="6950929" y="2085209"/>
            <a:ext cx="1027603" cy="34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 descr="italy.png"/>
          <p:cNvPicPr preferRelativeResize="0"/>
          <p:nvPr/>
        </p:nvPicPr>
        <p:blipFill rotWithShape="1">
          <a:blip r:embed="rId16">
            <a:alphaModFix/>
          </a:blip>
          <a:srcRect t="33693" b="46952"/>
          <a:stretch/>
        </p:blipFill>
        <p:spPr>
          <a:xfrm>
            <a:off x="8566694" y="2430403"/>
            <a:ext cx="1027603" cy="19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 descr="italy.png"/>
          <p:cNvPicPr preferRelativeResize="0"/>
          <p:nvPr/>
        </p:nvPicPr>
        <p:blipFill rotWithShape="1">
          <a:blip r:embed="rId17">
            <a:alphaModFix/>
          </a:blip>
          <a:srcRect t="52197" b="-4520"/>
          <a:stretch/>
        </p:blipFill>
        <p:spPr>
          <a:xfrm>
            <a:off x="10191579" y="2624500"/>
            <a:ext cx="1027603" cy="53766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8226800" y="4366368"/>
            <a:ext cx="206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Ampiezza centro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996255" y="5197993"/>
            <a:ext cx="892942" cy="46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559636" y="5197993"/>
            <a:ext cx="965458" cy="46656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/>
          <p:nvPr/>
        </p:nvSpPr>
        <p:spPr>
          <a:xfrm>
            <a:off x="9483526" y="5699116"/>
            <a:ext cx="1117800" cy="654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30-100.000 ab.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0815893" y="5699116"/>
            <a:ext cx="1253700" cy="654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Oltre 100.000 ab.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79279" y="5197993"/>
            <a:ext cx="1175500" cy="49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980766" y="5197993"/>
            <a:ext cx="1141862" cy="44334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/>
          <p:nvPr/>
        </p:nvSpPr>
        <p:spPr>
          <a:xfrm>
            <a:off x="8041195" y="5699116"/>
            <a:ext cx="1020900" cy="654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10-30.000 ab.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6353641" y="5699116"/>
            <a:ext cx="1226700" cy="654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Fino a 10.000 ab.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p24"/>
          <p:cNvGrpSpPr/>
          <p:nvPr/>
        </p:nvGrpSpPr>
        <p:grpSpPr>
          <a:xfrm>
            <a:off x="217685" y="5091158"/>
            <a:ext cx="831469" cy="525391"/>
            <a:chOff x="618854" y="2956656"/>
            <a:chExt cx="1704529" cy="1077061"/>
          </a:xfrm>
        </p:grpSpPr>
        <p:pic>
          <p:nvPicPr>
            <p:cNvPr id="216" name="Google Shape;216;p24"/>
            <p:cNvPicPr preferRelativeResize="0"/>
            <p:nvPr/>
          </p:nvPicPr>
          <p:blipFill rotWithShape="1">
            <a:blip r:embed="rId22">
              <a:alphaModFix/>
            </a:blip>
            <a:srcRect l="21310" t="72932" r="66564"/>
            <a:stretch/>
          </p:blipFill>
          <p:spPr>
            <a:xfrm>
              <a:off x="1461067" y="2974933"/>
              <a:ext cx="862316" cy="1058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4"/>
            <p:cNvPicPr preferRelativeResize="0"/>
            <p:nvPr/>
          </p:nvPicPr>
          <p:blipFill rotWithShape="1">
            <a:blip r:embed="rId22">
              <a:alphaModFix/>
            </a:blip>
            <a:srcRect l="21310" t="32196" r="66564" b="40267"/>
            <a:stretch/>
          </p:blipFill>
          <p:spPr>
            <a:xfrm>
              <a:off x="618854" y="2956656"/>
              <a:ext cx="862316" cy="10770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24"/>
          <p:cNvSpPr/>
          <p:nvPr/>
        </p:nvSpPr>
        <p:spPr>
          <a:xfrm>
            <a:off x="199179" y="5614087"/>
            <a:ext cx="805200" cy="74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18-24 anni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896661" y="1845338"/>
            <a:ext cx="2585661" cy="129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25" name="Google Shape;22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5">
            <a:alphaModFix/>
          </a:blip>
          <a:srcRect r="76548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/>
        </p:nvSpPr>
        <p:spPr>
          <a:xfrm>
            <a:off x="-70300" y="3265700"/>
            <a:ext cx="5615100" cy="17646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82A7"/>
              </a:buClr>
              <a:buSzPts val="4000"/>
              <a:buFont typeface="Arial"/>
              <a:buNone/>
            </a:pPr>
            <a:r>
              <a:rPr lang="it-IT" sz="4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INTELLIGENZA</a:t>
            </a:r>
            <a:endParaRPr sz="4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82A7"/>
              </a:buClr>
              <a:buSzPts val="4000"/>
              <a:buFont typeface="Arial"/>
              <a:buNone/>
            </a:pPr>
            <a:r>
              <a:rPr lang="it-IT" sz="4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ARTIFICIALE 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-70300" y="2366725"/>
            <a:ext cx="4203600" cy="60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828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-IT" sz="3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RISULTATI</a:t>
            </a:r>
            <a:endParaRPr sz="4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 rotWithShape="1">
          <a:blip r:embed="rId6">
            <a:alphaModFix/>
          </a:blip>
          <a:srcRect l="18179" r="11194"/>
          <a:stretch/>
        </p:blipFill>
        <p:spPr>
          <a:xfrm flipH="1">
            <a:off x="6473700" y="1461975"/>
            <a:ext cx="5718300" cy="5396100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/>
        </p:nvSpPr>
        <p:spPr>
          <a:xfrm>
            <a:off x="-44900" y="707725"/>
            <a:ext cx="73560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L’Intelligenza Artificiale: conoscenza spontanea</a:t>
            </a:r>
            <a:endParaRPr sz="2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682A7"/>
              </a:buClr>
              <a:buSzPts val="2500"/>
              <a:buFont typeface="Arial"/>
              <a:buNone/>
            </a:pPr>
            <a:endParaRPr sz="2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36" name="Google Shape;23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5">
            <a:alphaModFix/>
          </a:blip>
          <a:srcRect r="76548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/>
          <p:nvPr/>
        </p:nvSpPr>
        <p:spPr>
          <a:xfrm>
            <a:off x="459103" y="1506317"/>
            <a:ext cx="368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conosce anche solo per sentito nominare </a:t>
            </a:r>
            <a:r>
              <a:rPr lang="it-IT" sz="1400" b="1" i="0" u="sng" strike="noStrike" cap="none">
                <a:solidFill>
                  <a:srgbClr val="13A768"/>
                </a:solidFill>
                <a:latin typeface="Arial"/>
                <a:ea typeface="Arial"/>
                <a:cs typeface="Arial"/>
                <a:sym typeface="Arial"/>
              </a:rPr>
              <a:t>l’intelligenza artificiale</a:t>
            </a: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4300124" y="4302775"/>
            <a:ext cx="2350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t-IT" sz="4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it-IT" sz="2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4581935" y="3656638"/>
            <a:ext cx="19113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375" rIns="0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CONOSCENZA SPONTANEA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1678071" y="6310971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2" name="Google Shape;242;p26"/>
          <p:cNvGraphicFramePr/>
          <p:nvPr/>
        </p:nvGraphicFramePr>
        <p:xfrm>
          <a:off x="7174486" y="2029524"/>
          <a:ext cx="3971975" cy="3279950"/>
        </p:xfrm>
        <a:graphic>
          <a:graphicData uri="http://schemas.openxmlformats.org/drawingml/2006/table">
            <a:tbl>
              <a:tblPr firstRow="1" bandRow="1">
                <a:noFill/>
                <a:tableStyleId>{EF1CE76A-92DA-4455-BA10-8C5B0F11C9E7}</a:tableStyleId>
              </a:tblPr>
              <a:tblGrid>
                <a:gridCol w="29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Sì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Età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3" name="Google Shape;243;p26"/>
          <p:cNvSpPr/>
          <p:nvPr/>
        </p:nvSpPr>
        <p:spPr>
          <a:xfrm>
            <a:off x="7174486" y="2904588"/>
            <a:ext cx="39720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7174486" y="4998567"/>
            <a:ext cx="39720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 rotWithShape="1">
          <a:blip r:embed="rId6">
            <a:alphaModFix/>
          </a:blip>
          <a:srcRect r="41169"/>
          <a:stretch/>
        </p:blipFill>
        <p:spPr>
          <a:xfrm>
            <a:off x="781775" y="2150675"/>
            <a:ext cx="3362526" cy="38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/>
        </p:nvSpPr>
        <p:spPr>
          <a:xfrm>
            <a:off x="-44900" y="707725"/>
            <a:ext cx="60438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L’importanza dell’Intelligenza Artificiale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52" name="Google Shape;25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 rotWithShape="1">
          <a:blip r:embed="rId5">
            <a:alphaModFix/>
          </a:blip>
          <a:srcRect r="76548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/>
        </p:nvSpPr>
        <p:spPr>
          <a:xfrm>
            <a:off x="1641571" y="613129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5" name="Google Shape;255;p27"/>
          <p:cNvGraphicFramePr/>
          <p:nvPr/>
        </p:nvGraphicFramePr>
        <p:xfrm>
          <a:off x="6749891" y="2181412"/>
          <a:ext cx="4771525" cy="3279950"/>
        </p:xfrm>
        <a:graphic>
          <a:graphicData uri="http://schemas.openxmlformats.org/drawingml/2006/table">
            <a:tbl>
              <a:tblPr firstRow="1" bandRow="1">
                <a:noFill/>
                <a:tableStyleId>{EF1CE76A-92DA-4455-BA10-8C5B0F11C9E7}</a:tableStyleId>
              </a:tblPr>
              <a:tblGrid>
                <a:gridCol w="27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Molto + abbastanza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Poco + per nulla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Età</a:t>
                      </a:r>
                      <a:endParaRPr sz="1400" u="none" strike="noStrike" cap="none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49%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p27"/>
          <p:cNvSpPr/>
          <p:nvPr/>
        </p:nvSpPr>
        <p:spPr>
          <a:xfrm>
            <a:off x="6749893" y="3056476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6749892" y="5150455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366977" y="2038650"/>
            <a:ext cx="41730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Quanto ritiene importante l'intelligenza artificiale (AI) nella sua vita?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439550" y="1491063"/>
            <a:ext cx="6646800" cy="485700"/>
          </a:xfrm>
          <a:prstGeom prst="rect">
            <a:avLst/>
          </a:prstGeom>
          <a:solidFill>
            <a:srgbClr val="78C4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L'INTELLIGENZA ARTIFICIALE (IN SIGLA IA ) È UNA DISCIPLINA CHE STUDIA COME REALIZZARE SISTEMI INFORMATICI IN GRADO DI SIMULARE IL PENSIERO UMANO.</a:t>
            </a:r>
            <a:endParaRPr sz="800"/>
          </a:p>
        </p:txBody>
      </p:sp>
      <p:pic>
        <p:nvPicPr>
          <p:cNvPr id="260" name="Google Shape;26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300" y="2715800"/>
            <a:ext cx="5002424" cy="3302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/>
          <p:nvPr/>
        </p:nvSpPr>
        <p:spPr>
          <a:xfrm>
            <a:off x="-44900" y="707725"/>
            <a:ext cx="6043800" cy="7542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Il ruolo</a:t>
            </a:r>
            <a:r>
              <a:rPr lang="it-IT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dell’Intelligenza Artificiale nella vita degli italiani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67" name="Google Shape;26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 txBox="1"/>
          <p:nvPr/>
        </p:nvSpPr>
        <p:spPr>
          <a:xfrm>
            <a:off x="1543134" y="6322179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sp>
        <p:nvSpPr>
          <p:cNvPr id="270" name="Google Shape;270;p28"/>
          <p:cNvSpPr/>
          <p:nvPr/>
        </p:nvSpPr>
        <p:spPr>
          <a:xfrm>
            <a:off x="412999" y="1630359"/>
            <a:ext cx="368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Secondo Lei, l’Intelligenza Artificiale…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1" name="Google Shape;271;p28"/>
          <p:cNvGraphicFramePr/>
          <p:nvPr/>
        </p:nvGraphicFramePr>
        <p:xfrm>
          <a:off x="4804182" y="2979799"/>
          <a:ext cx="7028425" cy="271450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225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Migliorerà la vita delle persone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Peggiorerà la vita delle persone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 avrà peso sulla vita delle persone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 (migliorerà-peggiorerà)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+61%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-12%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2" name="Google Shape;272;p28"/>
          <p:cNvSpPr/>
          <p:nvPr/>
        </p:nvSpPr>
        <p:spPr>
          <a:xfrm>
            <a:off x="7632368" y="2979799"/>
            <a:ext cx="621900" cy="27144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11225960" y="2979799"/>
            <a:ext cx="606600" cy="27144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9175" y="2169200"/>
            <a:ext cx="3290749" cy="39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/>
          <p:nvPr/>
        </p:nvSpPr>
        <p:spPr>
          <a:xfrm>
            <a:off x="-44900" y="707725"/>
            <a:ext cx="7103700" cy="5787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</a:t>
            </a:r>
            <a:r>
              <a:rPr lang="it-IT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’Intelligenza Artificiale </a:t>
            </a:r>
            <a:r>
              <a:rPr lang="it-IT" sz="2200" b="1">
                <a:solidFill>
                  <a:schemeClr val="lt1"/>
                </a:solidFill>
              </a:rPr>
              <a:t>e il rispetto della privacy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81" name="Google Shape;28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 txBox="1"/>
          <p:nvPr/>
        </p:nvSpPr>
        <p:spPr>
          <a:xfrm>
            <a:off x="1602521" y="631094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graphicFrame>
        <p:nvGraphicFramePr>
          <p:cNvPr id="284" name="Google Shape;284;p29"/>
          <p:cNvGraphicFramePr/>
          <p:nvPr/>
        </p:nvGraphicFramePr>
        <p:xfrm>
          <a:off x="6710841" y="2361062"/>
          <a:ext cx="4771525" cy="3279950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27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Molto + abbastanza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Poco + per nulla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5" name="Google Shape;285;p29"/>
          <p:cNvSpPr/>
          <p:nvPr/>
        </p:nvSpPr>
        <p:spPr>
          <a:xfrm>
            <a:off x="6710843" y="3236126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6710842" y="5330105"/>
            <a:ext cx="4771500" cy="3108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451838" y="1509179"/>
            <a:ext cx="444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che misura pensa che l'intelligenza artificiale possa influenzare negativamente la sua privacy?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025" y="2255125"/>
            <a:ext cx="5350950" cy="36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/>
        </p:nvSpPr>
        <p:spPr>
          <a:xfrm>
            <a:off x="-44900" y="707725"/>
            <a:ext cx="4840800" cy="854400"/>
          </a:xfrm>
          <a:prstGeom prst="rect">
            <a:avLst/>
          </a:prstGeom>
          <a:solidFill>
            <a:srgbClr val="13A768"/>
          </a:solidFill>
          <a:ln>
            <a:noFill/>
          </a:ln>
        </p:spPr>
        <p:txBody>
          <a:bodyPr spcFirstLastPara="1" wrap="square" lIns="468000" tIns="14400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Il controllo sulle aziende e</a:t>
            </a:r>
            <a:endParaRPr sz="22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it-IT" sz="2200" b="1">
                <a:solidFill>
                  <a:schemeClr val="lt1"/>
                </a:solidFill>
              </a:rPr>
              <a:t>l’uso dell</a:t>
            </a:r>
            <a:r>
              <a:rPr lang="it-IT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’Intelligenza Artificiale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9483404" y="778242"/>
            <a:ext cx="1487650" cy="578732"/>
          </a:xfrm>
          <a:custGeom>
            <a:avLst/>
            <a:gdLst/>
            <a:ahLst/>
            <a:cxnLst/>
            <a:rect l="l" t="t" r="r" b="b"/>
            <a:pathLst>
              <a:path w="7256827" h="2630600" extrusionOk="0">
                <a:moveTo>
                  <a:pt x="0" y="0"/>
                </a:moveTo>
                <a:lnTo>
                  <a:pt x="7256826" y="0"/>
                </a:lnTo>
                <a:lnTo>
                  <a:pt x="7256826" y="2630600"/>
                </a:lnTo>
                <a:lnTo>
                  <a:pt x="0" y="2630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95" name="Google Shape;29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9876" y="521775"/>
            <a:ext cx="1584507" cy="9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0"/>
          <p:cNvPicPr preferRelativeResize="0"/>
          <p:nvPr/>
        </p:nvPicPr>
        <p:blipFill rotWithShape="1">
          <a:blip r:embed="rId5">
            <a:alphaModFix/>
          </a:blip>
          <a:srcRect r="76547"/>
          <a:stretch/>
        </p:blipFill>
        <p:spPr>
          <a:xfrm>
            <a:off x="11146473" y="861547"/>
            <a:ext cx="435350" cy="4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0"/>
          <p:cNvSpPr/>
          <p:nvPr/>
        </p:nvSpPr>
        <p:spPr>
          <a:xfrm>
            <a:off x="451850" y="1696625"/>
            <a:ext cx="624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b="1">
                <a:solidFill>
                  <a:schemeClr val="dk1"/>
                </a:solidFill>
              </a:rPr>
              <a:t>E secondo Lei chi dovrebbe occuparsi di effettuare questo controllo sull’uso dell’intelligenza artificiale da parte delle aziende?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1280421" y="6131296"/>
            <a:ext cx="2746800" cy="22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DATI: TOTALE CAMPIONE</a:t>
            </a:r>
            <a:endParaRPr/>
          </a:p>
        </p:txBody>
      </p:sp>
      <p:graphicFrame>
        <p:nvGraphicFramePr>
          <p:cNvPr id="299" name="Google Shape;299;p30"/>
          <p:cNvGraphicFramePr/>
          <p:nvPr/>
        </p:nvGraphicFramePr>
        <p:xfrm>
          <a:off x="6382633" y="2416265"/>
          <a:ext cx="5190025" cy="3443125"/>
        </p:xfrm>
        <a:graphic>
          <a:graphicData uri="http://schemas.openxmlformats.org/drawingml/2006/table">
            <a:tbl>
              <a:tblPr firstRow="1" bandRow="1">
                <a:noFill/>
                <a:tableStyleId>{BA6876AF-A55C-44BB-8DD8-31F4BBC78C68}</a:tableStyleId>
              </a:tblPr>
              <a:tblGrid>
                <a:gridCol w="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Uomo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Donna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18-24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25-34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35-44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45-54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55-64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Oltre 64 anni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0" name="Google Shape;300;p30"/>
          <p:cNvSpPr/>
          <p:nvPr/>
        </p:nvSpPr>
        <p:spPr>
          <a:xfrm>
            <a:off x="7030416" y="2416264"/>
            <a:ext cx="621900" cy="34431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10924818" y="2416264"/>
            <a:ext cx="657000" cy="3443100"/>
          </a:xfrm>
          <a:prstGeom prst="rect">
            <a:avLst/>
          </a:prstGeom>
          <a:noFill/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675" y="2733462"/>
            <a:ext cx="5612074" cy="28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i">
  <a:themeElements>
    <a:clrScheme name="Verd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1683</Words>
  <Application>Microsoft Macintosh PowerPoint</Application>
  <PresentationFormat>Widescreen</PresentationFormat>
  <Paragraphs>590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Impact</vt:lpstr>
      <vt:lpstr>Noto Sans Symbols</vt:lpstr>
      <vt:lpstr>Tema di Office</vt:lpstr>
      <vt:lpstr>Dividendi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Valeria Lai</cp:lastModifiedBy>
  <cp:revision>5</cp:revision>
  <dcterms:modified xsi:type="dcterms:W3CDTF">2024-05-02T14:48:06Z</dcterms:modified>
</cp:coreProperties>
</file>